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337" r:id="rId3"/>
    <p:sldId id="376" r:id="rId4"/>
    <p:sldId id="377" r:id="rId5"/>
    <p:sldId id="378" r:id="rId6"/>
    <p:sldId id="379" r:id="rId7"/>
    <p:sldId id="426" r:id="rId8"/>
    <p:sldId id="438" r:id="rId9"/>
    <p:sldId id="430" r:id="rId10"/>
    <p:sldId id="432" r:id="rId11"/>
    <p:sldId id="433" r:id="rId12"/>
    <p:sldId id="434" r:id="rId13"/>
    <p:sldId id="431" r:id="rId14"/>
    <p:sldId id="439" r:id="rId15"/>
    <p:sldId id="436" r:id="rId16"/>
    <p:sldId id="443" r:id="rId17"/>
    <p:sldId id="440" r:id="rId18"/>
    <p:sldId id="435" r:id="rId19"/>
    <p:sldId id="437" r:id="rId20"/>
    <p:sldId id="441" r:id="rId21"/>
    <p:sldId id="442" r:id="rId22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FF"/>
    <a:srgbClr val="FF6600"/>
    <a:srgbClr val="FFFFFF"/>
    <a:srgbClr val="66FFFF"/>
    <a:srgbClr val="FFFF00"/>
    <a:srgbClr val="010099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9" autoAdjust="0"/>
    <p:restoredTop sz="96791" autoAdjust="0"/>
  </p:normalViewPr>
  <p:slideViewPr>
    <p:cSldViewPr snapToGrid="0">
      <p:cViewPr>
        <p:scale>
          <a:sx n="66" d="100"/>
          <a:sy n="66" d="100"/>
        </p:scale>
        <p:origin x="-744" y="-432"/>
      </p:cViewPr>
      <p:guideLst>
        <p:guide orient="horz" pos="15"/>
        <p:guide orient="horz" pos="983"/>
        <p:guide pos="3016"/>
        <p:guide pos="4662"/>
        <p:guide pos="28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notesViewPr>
    <p:cSldViewPr snapToGrid="0">
      <p:cViewPr varScale="1">
        <p:scale>
          <a:sx n="57" d="100"/>
          <a:sy n="57" d="100"/>
        </p:scale>
        <p:origin x="-1788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433EF-5B09-D64F-8727-FC0871107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0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40109346-185B-7C42-9BF6-287739E9F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8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20D29-7966-8A4D-B28C-3D7FC71A80C3}" type="slidenum">
              <a:rPr lang="en-US"/>
              <a:pPr/>
              <a:t>1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54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18181" name="Picture 5" descr="jwst_circle_desig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2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8183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8185" name="Picture 9" descr="COM_DEV_Logo_2_colour_version_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4478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8186" name="Picture 10" descr="ud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373813"/>
            <a:ext cx="914400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8187" name="Picture 11" descr="NR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477000"/>
            <a:ext cx="1066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8188" name="Picture 12" descr="csa_logo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8191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 bwMode="auto">
          <a:xfrm>
            <a:off x="8175625" y="6335713"/>
            <a:ext cx="688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8192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335713"/>
            <a:ext cx="3086100" cy="4572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STScI Training for Data Analysts</a:t>
            </a:r>
          </a:p>
          <a:p>
            <a:r>
              <a:rPr lang="en-US" smtClean="0"/>
              <a:t>2008 January 15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11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74638"/>
            <a:ext cx="6022975" cy="5591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34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85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69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63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62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91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21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1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0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20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1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88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25" y="989013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89013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6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989013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7157" name="Picture 5" descr="jwst_circle_desig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8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7159" name="Picture 7" descr="COM_DEV_Logo_2_colour_version_72dp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4478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60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7161" name="Picture 9" descr="udm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324600"/>
            <a:ext cx="914400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7162" name="Picture 10" descr="NRC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77000"/>
            <a:ext cx="1066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7164" name="Picture 12" descr="csa_logo_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716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 bwMode="auto">
          <a:xfrm>
            <a:off x="8188325" y="6335713"/>
            <a:ext cx="688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716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" y="6235700"/>
            <a:ext cx="3022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17168" name="Rectangle 16"/>
          <p:cNvSpPr>
            <a:spLocks noChangeArrowheads="1"/>
          </p:cNvSpPr>
          <p:nvPr userDrawn="1"/>
        </p:nvSpPr>
        <p:spPr bwMode="auto">
          <a:xfrm>
            <a:off x="365125" y="6340475"/>
            <a:ext cx="3001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NIRISS </a:t>
            </a:r>
            <a:r>
              <a:rPr lang="en-US" b="1" dirty="0"/>
              <a:t>Science Team Meeting</a:t>
            </a:r>
          </a:p>
          <a:p>
            <a:r>
              <a:rPr lang="en-US" b="1" dirty="0"/>
              <a:t>Montréal, </a:t>
            </a:r>
            <a:r>
              <a:rPr lang="en-US" b="1" dirty="0" smtClean="0"/>
              <a:t>2015</a:t>
            </a:r>
            <a:r>
              <a:rPr lang="en-US" b="1" baseline="0" dirty="0" smtClean="0"/>
              <a:t> October 20/21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Ø"/>
        <a:defRPr sz="24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rgbClr val="000099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99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1BFC52E-8485-9D4D-BBD6-23C6B493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9/28/15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8033539-2F45-8E42-AA49-33754F76EE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03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6675" y="2311400"/>
            <a:ext cx="6896100" cy="1470025"/>
          </a:xfrm>
        </p:spPr>
        <p:txBody>
          <a:bodyPr/>
          <a:lstStyle/>
          <a:p>
            <a:pPr algn="ctr"/>
            <a:r>
              <a:rPr lang="en-US" dirty="0" smtClean="0"/>
              <a:t>NIRISS Calibration Working Group Activities</a:t>
            </a:r>
            <a:endParaRPr lang="en-US" dirty="0"/>
          </a:p>
        </p:txBody>
      </p:sp>
      <p:grpSp>
        <p:nvGrpSpPr>
          <p:cNvPr id="841732" name="Group 4"/>
          <p:cNvGrpSpPr>
            <a:grpSpLocks/>
          </p:cNvGrpSpPr>
          <p:nvPr/>
        </p:nvGrpSpPr>
        <p:grpSpPr bwMode="auto">
          <a:xfrm>
            <a:off x="0" y="914400"/>
            <a:ext cx="990600" cy="5257800"/>
            <a:chOff x="0" y="576"/>
            <a:chExt cx="624" cy="3392"/>
          </a:xfrm>
        </p:grpSpPr>
        <p:sp>
          <p:nvSpPr>
            <p:cNvPr id="841733" name="Rectangle 5"/>
            <p:cNvSpPr>
              <a:spLocks noChangeArrowheads="1"/>
            </p:cNvSpPr>
            <p:nvPr/>
          </p:nvSpPr>
          <p:spPr bwMode="auto">
            <a:xfrm>
              <a:off x="0" y="576"/>
              <a:ext cx="624" cy="3392"/>
            </a:xfrm>
            <a:prstGeom prst="rect">
              <a:avLst/>
            </a:prstGeom>
            <a:gradFill rotWithShape="1">
              <a:gsLst>
                <a:gs pos="0">
                  <a:srgbClr val="000092">
                    <a:alpha val="50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734" name="WordArt 6"/>
            <p:cNvSpPr>
              <a:spLocks noChangeArrowheads="1" noChangeShapeType="1" noTextEdit="1"/>
            </p:cNvSpPr>
            <p:nvPr/>
          </p:nvSpPr>
          <p:spPr bwMode="auto">
            <a:xfrm rot="16200000">
              <a:off x="-1308" y="2076"/>
              <a:ext cx="3120" cy="3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gradFill rotWithShape="1">
                    <a:gsLst>
                      <a:gs pos="0">
                        <a:srgbClr val="000092">
                          <a:alpha val="50000"/>
                        </a:srgbClr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effectLst>
                    <a:outerShdw blurRad="63500" dist="46662" dir="3284183" algn="ctr" rotWithShape="0">
                      <a:srgbClr val="4D4D4D">
                        <a:alpha val="80000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JWST FGS</a:t>
              </a:r>
            </a:p>
          </p:txBody>
        </p:sp>
      </p:grpSp>
      <p:sp>
        <p:nvSpPr>
          <p:cNvPr id="841735" name="Text Box 7"/>
          <p:cNvSpPr txBox="1">
            <a:spLocks noChangeArrowheads="1"/>
          </p:cNvSpPr>
          <p:nvPr/>
        </p:nvSpPr>
        <p:spPr bwMode="auto">
          <a:xfrm>
            <a:off x="342900" y="6340475"/>
            <a:ext cx="3309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NIRISS </a:t>
            </a:r>
            <a:r>
              <a:rPr lang="en-US" b="1" dirty="0"/>
              <a:t>Science Team Meeting</a:t>
            </a:r>
          </a:p>
          <a:p>
            <a:r>
              <a:rPr lang="en-US" b="1" dirty="0"/>
              <a:t>Montréal, </a:t>
            </a:r>
            <a:r>
              <a:rPr lang="en-US" b="1" dirty="0" smtClean="0"/>
              <a:t>2015 October 20/21</a:t>
            </a:r>
            <a:endParaRPr lang="en-US" dirty="0"/>
          </a:p>
        </p:txBody>
      </p:sp>
      <p:sp>
        <p:nvSpPr>
          <p:cNvPr id="8417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84325" y="4102100"/>
            <a:ext cx="6400800" cy="1104900"/>
          </a:xfrm>
        </p:spPr>
        <p:txBody>
          <a:bodyPr/>
          <a:lstStyle/>
          <a:p>
            <a:r>
              <a:rPr lang="en-US" b="1" dirty="0" smtClean="0"/>
              <a:t>Kevin Volk</a:t>
            </a:r>
            <a:endParaRPr lang="en-US" b="1" dirty="0"/>
          </a:p>
          <a:p>
            <a:r>
              <a:rPr lang="en-US" b="1" dirty="0" err="1"/>
              <a:t>STScI</a:t>
            </a:r>
            <a:r>
              <a:rPr lang="en-US" b="1" dirty="0"/>
              <a:t> / HIA</a:t>
            </a:r>
          </a:p>
          <a:p>
            <a:endParaRPr lang="en-US" dirty="0"/>
          </a:p>
        </p:txBody>
      </p:sp>
      <p:pic>
        <p:nvPicPr>
          <p:cNvPr id="841738" name="Picture 10" descr="JWST_FGS_TFI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813"/>
            <a:ext cx="1954213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0w_zoomed_sim_line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58" y="0"/>
            <a:ext cx="65097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124" y="519581"/>
            <a:ext cx="2462771" cy="3348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linear</a:t>
            </a:r>
          </a:p>
          <a:p>
            <a:r>
              <a:rPr lang="en-US" sz="3200" dirty="0">
                <a:latin typeface="Times New Roman"/>
                <a:cs typeface="Times New Roman"/>
              </a:rPr>
              <a:t>z</a:t>
            </a:r>
            <a:r>
              <a:rPr lang="en-US" sz="3200" dirty="0" smtClean="0">
                <a:latin typeface="Times New Roman"/>
                <a:cs typeface="Times New Roman"/>
              </a:rPr>
              <a:t>oomed in 300×300 pixels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457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s_image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55600"/>
            <a:ext cx="8699500" cy="613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731" y="538826"/>
            <a:ext cx="2495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STIS Image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SMP LMC 58</a:t>
            </a:r>
            <a:endParaRPr lang="en-US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17696" y="1866646"/>
            <a:ext cx="942780" cy="16742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7955" y="2559420"/>
            <a:ext cx="24820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 arc-second</a:t>
            </a:r>
            <a:endParaRPr lang="en-US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890" y="1577985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 ~ 21.8</a:t>
            </a:r>
            <a:endParaRPr lang="en-US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239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2" y="0"/>
            <a:ext cx="673116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7" y="307896"/>
            <a:ext cx="2788920" cy="3810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F090W imaging  </a:t>
            </a:r>
            <a:r>
              <a:rPr lang="en-US" sz="3600" dirty="0" smtClean="0">
                <a:latin typeface="Times New Roman"/>
                <a:cs typeface="Times New Roman"/>
              </a:rPr>
              <a:t>simulation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(faintest </a:t>
            </a:r>
            <a:r>
              <a:rPr lang="en-US" sz="3600" dirty="0" smtClean="0">
                <a:latin typeface="Times New Roman"/>
                <a:cs typeface="Times New Roman"/>
              </a:rPr>
              <a:t>10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million stars) full frame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35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2" y="0"/>
            <a:ext cx="6731166" cy="685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7" y="307896"/>
            <a:ext cx="2788920" cy="3810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F090W imaging  </a:t>
            </a:r>
            <a:r>
              <a:rPr lang="en-US" sz="3600" dirty="0" smtClean="0">
                <a:latin typeface="Times New Roman"/>
                <a:cs typeface="Times New Roman"/>
              </a:rPr>
              <a:t>simulation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(all stars</a:t>
            </a:r>
            <a:r>
              <a:rPr lang="en-US" sz="3600" dirty="0" smtClean="0">
                <a:latin typeface="Times New Roman"/>
                <a:cs typeface="Times New Roman"/>
              </a:rPr>
              <a:t>) full frame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057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17" y="789120"/>
            <a:ext cx="6731165" cy="5279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5333" y="288656"/>
            <a:ext cx="6093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F090W Simulation Pixel Histogram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29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17" y="789120"/>
            <a:ext cx="6731165" cy="52797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5333" y="288656"/>
            <a:ext cx="6093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F444W Simulation Pixel Histogram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927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2" y="0"/>
            <a:ext cx="6731165" cy="685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7" y="307896"/>
            <a:ext cx="2788920" cy="5292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F090W imaging  </a:t>
            </a:r>
            <a:r>
              <a:rPr lang="en-US" sz="3600" dirty="0" smtClean="0">
                <a:latin typeface="Times New Roman"/>
                <a:cs typeface="Times New Roman"/>
              </a:rPr>
              <a:t>simulation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(all stars</a:t>
            </a:r>
            <a:r>
              <a:rPr lang="en-US" sz="3600" dirty="0" smtClean="0">
                <a:latin typeface="Times New Roman"/>
                <a:cs typeface="Times New Roman"/>
              </a:rPr>
              <a:t>) full </a:t>
            </a:r>
            <a:r>
              <a:rPr lang="en-US" sz="3600" dirty="0" smtClean="0">
                <a:latin typeface="Times New Roman"/>
                <a:cs typeface="Times New Roman"/>
              </a:rPr>
              <a:t>frame, log scale, range from histogram 5σ range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435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21" y="34165"/>
            <a:ext cx="6155614" cy="6789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21" y="384872"/>
            <a:ext cx="2789858" cy="6138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F090W simulation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(faintest </a:t>
            </a:r>
            <a:r>
              <a:rPr lang="en-US" sz="3600" dirty="0" smtClean="0">
                <a:latin typeface="Times New Roman"/>
                <a:cs typeface="Times New Roman"/>
              </a:rPr>
              <a:t>10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million stars) 300×300 pixels, lower left corner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7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21" y="34165"/>
            <a:ext cx="6155614" cy="6789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21" y="384872"/>
            <a:ext cx="2789858" cy="6138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F444W simulation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(faintest </a:t>
            </a:r>
            <a:r>
              <a:rPr lang="en-US" sz="3600" dirty="0" smtClean="0">
                <a:latin typeface="Times New Roman"/>
                <a:cs typeface="Times New Roman"/>
              </a:rPr>
              <a:t>10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million stars) 300×300 pixels, lower left corner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51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21" y="34165"/>
            <a:ext cx="6155614" cy="6789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21" y="384872"/>
            <a:ext cx="2789858" cy="6138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F090W simulation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(all </a:t>
            </a:r>
            <a:r>
              <a:rPr lang="en-US" sz="3600" dirty="0" smtClean="0">
                <a:latin typeface="Times New Roman"/>
                <a:cs typeface="Times New Roman"/>
              </a:rPr>
              <a:t>stars) 300×300 pixels, lower left corner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292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Calibration WG Activity 2014/2015</a:t>
            </a:r>
            <a:endParaRPr lang="en-US" dirty="0"/>
          </a:p>
        </p:txBody>
      </p:sp>
      <p:sp>
        <p:nvSpPr>
          <p:cNvPr id="100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calibration milestone was the delivery of the Calibration Reference files (CDP1) to the pipeline group at </a:t>
            </a:r>
            <a:r>
              <a:rPr lang="en-US" dirty="0" err="1" smtClean="0"/>
              <a:t>STScI</a:t>
            </a:r>
            <a:r>
              <a:rPr lang="en-US" dirty="0" smtClean="0"/>
              <a:t>--nominally via GSFC--in May 2015</a:t>
            </a:r>
          </a:p>
          <a:p>
            <a:r>
              <a:rPr lang="en-US" dirty="0" smtClean="0"/>
              <a:t>Calibration Plan document (OPS-03B) draft delivered in fall of 2014; that draft is currently being updated to be consistent with the Operations Concept Document</a:t>
            </a:r>
          </a:p>
          <a:p>
            <a:r>
              <a:rPr lang="en-US" dirty="0" smtClean="0"/>
              <a:t>Selection of replacement detector and subsequent analysis of the COM DEV detector test data from fall 2014/spring 2015 (the latter for the flight spare)</a:t>
            </a:r>
          </a:p>
          <a:p>
            <a:r>
              <a:rPr lang="en-US" dirty="0" smtClean="0"/>
              <a:t>CV3 planning inputs from the Calibration Working Group to André for making the NIRISS testing plan</a:t>
            </a:r>
          </a:p>
          <a:p>
            <a:r>
              <a:rPr lang="en-US" dirty="0" smtClean="0"/>
              <a:t>SOSS level 2a to 2b algorithm delivery package almost ready to forward to the </a:t>
            </a:r>
            <a:r>
              <a:rPr lang="en-US" dirty="0" err="1" smtClean="0"/>
              <a:t>STScI</a:t>
            </a:r>
            <a:r>
              <a:rPr lang="en-US" dirty="0" smtClean="0"/>
              <a:t> pipeline group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21" y="34165"/>
            <a:ext cx="6155614" cy="6789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21" y="384872"/>
            <a:ext cx="2789858" cy="6138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F444W </a:t>
            </a:r>
            <a:r>
              <a:rPr lang="en-US" sz="3600" dirty="0" smtClean="0">
                <a:latin typeface="Times New Roman"/>
                <a:cs typeface="Times New Roman"/>
              </a:rPr>
              <a:t>simulation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(</a:t>
            </a:r>
            <a:r>
              <a:rPr lang="en-US" sz="3600" dirty="0" smtClean="0">
                <a:latin typeface="Times New Roman"/>
                <a:cs typeface="Times New Roman"/>
              </a:rPr>
              <a:t>all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stars) 300×300 pixels, lower left corner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28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Anticipated Work 2015/2016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CV3 support late 2015/early 2016</a:t>
            </a:r>
          </a:p>
          <a:p>
            <a:r>
              <a:rPr lang="en-US" dirty="0" smtClean="0"/>
              <a:t>Analysis of CV3 data for CDP2 delivery (due 6 months after the end of CV3); this is extremely important since there will not be much opportunity to get data in the OSIM testing except possibly for dark ramps</a:t>
            </a:r>
          </a:p>
          <a:p>
            <a:r>
              <a:rPr lang="en-US" dirty="0" smtClean="0"/>
              <a:t>Finalization of all pipeline algorithms</a:t>
            </a:r>
          </a:p>
          <a:p>
            <a:r>
              <a:rPr lang="en-US" dirty="0" smtClean="0"/>
              <a:t>The calibration plan document revision should be finished sometime after CV3</a:t>
            </a:r>
          </a:p>
          <a:p>
            <a:r>
              <a:rPr lang="en-US" dirty="0" smtClean="0"/>
              <a:t>We may need to determine specific </a:t>
            </a:r>
            <a:r>
              <a:rPr lang="en-US" dirty="0" smtClean="0"/>
              <a:t>on</a:t>
            </a:r>
            <a:r>
              <a:rPr lang="en-US" smtClean="0"/>
              <a:t>-orbit targets </a:t>
            </a:r>
            <a:r>
              <a:rPr lang="en-US" dirty="0" smtClean="0"/>
              <a:t>for various calibrations (for consistency with the commissioning CARS)</a:t>
            </a:r>
          </a:p>
        </p:txBody>
      </p:sp>
    </p:spTree>
    <p:extLst>
      <p:ext uri="{BB962C8B-B14F-4D97-AF65-F5344CB8AC3E}">
        <p14:creationId xmlns:p14="http://schemas.microsoft.com/office/powerpoint/2010/main" val="385352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Reference Files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989013"/>
            <a:ext cx="8229600" cy="52459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Detector Calibrations (from </a:t>
            </a:r>
            <a:r>
              <a:rPr lang="en-US" dirty="0" smtClean="0">
                <a:solidFill>
                  <a:srgbClr val="660066"/>
                </a:solidFill>
              </a:rPr>
              <a:t>darks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8000"/>
                </a:solidFill>
              </a:rPr>
              <a:t>illuminated</a:t>
            </a:r>
            <a:r>
              <a:rPr lang="en-US" dirty="0" smtClean="0"/>
              <a:t> frames)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660066"/>
                </a:solidFill>
              </a:rPr>
              <a:t>Dark current ramps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660066"/>
                </a:solidFill>
              </a:rPr>
              <a:t>Pedestal images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660066"/>
                </a:solidFill>
              </a:rPr>
              <a:t>Bad Pixel masks (lots of work by Chris….)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660066"/>
                </a:solidFill>
              </a:rPr>
              <a:t>IPC measurements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660066"/>
                </a:solidFill>
              </a:rPr>
              <a:t>Cross-Talk measurements and characterization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660066"/>
                </a:solidFill>
              </a:rPr>
              <a:t>Read Noise and 1/f noise properties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8000"/>
                </a:solidFill>
              </a:rPr>
              <a:t>Gain measurements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8000"/>
                </a:solidFill>
              </a:rPr>
              <a:t>Persistence measurements (from COM DEV testing)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8000"/>
                </a:solidFill>
              </a:rPr>
              <a:t>Linearity characterization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8000"/>
                </a:solidFill>
              </a:rPr>
              <a:t>Saturation measurements (from Teledyne testing)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All to be determined in CV3 unless noted otherwise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4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Reference Files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Filter and </a:t>
            </a:r>
            <a:r>
              <a:rPr lang="en-US" dirty="0" err="1" smtClean="0"/>
              <a:t>Grism</a:t>
            </a:r>
            <a:r>
              <a:rPr lang="en-US" dirty="0" smtClean="0"/>
              <a:t> Calibrations (some from </a:t>
            </a:r>
            <a:r>
              <a:rPr lang="en-US" dirty="0" smtClean="0">
                <a:solidFill>
                  <a:srgbClr val="0000FF"/>
                </a:solidFill>
              </a:rPr>
              <a:t>theory</a:t>
            </a:r>
            <a:r>
              <a:rPr lang="en-US" dirty="0" smtClean="0"/>
              <a:t> only)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8000"/>
                </a:solidFill>
              </a:rPr>
              <a:t>Illumination Flats for filters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8000"/>
                </a:solidFill>
              </a:rPr>
              <a:t>Pixel Flats for filters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8000"/>
                </a:solidFill>
              </a:rPr>
              <a:t>cculting spot characterization by filter</a:t>
            </a: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rgbClr val="008000"/>
                </a:solidFill>
              </a:rPr>
              <a:t>Grism</a:t>
            </a:r>
            <a:r>
              <a:rPr lang="en-US" dirty="0" smtClean="0">
                <a:solidFill>
                  <a:srgbClr val="008000"/>
                </a:solidFill>
              </a:rPr>
              <a:t> trace measurements</a:t>
            </a: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rgbClr val="008000"/>
                </a:solidFill>
              </a:rPr>
              <a:t>Grism</a:t>
            </a:r>
            <a:r>
              <a:rPr lang="en-US" dirty="0" smtClean="0">
                <a:solidFill>
                  <a:srgbClr val="008000"/>
                </a:solidFill>
              </a:rPr>
              <a:t> wavelength calibration (CV3 will give limited data)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8000"/>
                </a:solidFill>
              </a:rPr>
              <a:t>Filter to Filter offsets in imaging</a:t>
            </a: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rgbClr val="0000FF"/>
                </a:solidFill>
              </a:rPr>
              <a:t>Astrometric</a:t>
            </a:r>
            <a:r>
              <a:rPr lang="en-US" dirty="0" smtClean="0">
                <a:solidFill>
                  <a:srgbClr val="0000FF"/>
                </a:solidFill>
              </a:rPr>
              <a:t> distortion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Pixel area map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Background estimates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Photometric calibration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8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</a:t>
            </a:r>
            <a:r>
              <a:rPr lang="en-US" dirty="0" smtClean="0"/>
              <a:t>Simulation</a:t>
            </a:r>
            <a:r>
              <a:rPr lang="en-US" dirty="0" smtClean="0"/>
              <a:t>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bi-product of revising the calibration plan, I am working on the details of some of the proposed calibration observations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astrometric</a:t>
            </a:r>
            <a:r>
              <a:rPr lang="en-US" dirty="0" smtClean="0"/>
              <a:t> </a:t>
            </a:r>
            <a:r>
              <a:rPr lang="en-US" dirty="0" smtClean="0"/>
              <a:t>calibration observation planning </a:t>
            </a:r>
            <a:r>
              <a:rPr lang="en-US" dirty="0" smtClean="0"/>
              <a:t>requires a simulation to see what the bar of the LMC </a:t>
            </a:r>
            <a:r>
              <a:rPr lang="en-US" dirty="0" smtClean="0"/>
              <a:t>will look </a:t>
            </a:r>
            <a:r>
              <a:rPr lang="en-US" dirty="0" smtClean="0"/>
              <a:t>like at the NIRISS angular resolution and sensitivity</a:t>
            </a:r>
          </a:p>
          <a:p>
            <a:r>
              <a:rPr lang="en-US" dirty="0" smtClean="0"/>
              <a:t>Ditto for WFSS for the proposed wavelength calibration using </a:t>
            </a:r>
            <a:r>
              <a:rPr lang="en-US" dirty="0" smtClean="0"/>
              <a:t>the planetary nebula SMP </a:t>
            </a:r>
            <a:r>
              <a:rPr lang="en-US" dirty="0" smtClean="0"/>
              <a:t>LMC 58</a:t>
            </a:r>
          </a:p>
          <a:p>
            <a:r>
              <a:rPr lang="en-US" dirty="0" err="1" smtClean="0"/>
              <a:t>Sherie</a:t>
            </a:r>
            <a:r>
              <a:rPr lang="en-US" dirty="0" smtClean="0"/>
              <a:t> </a:t>
            </a:r>
            <a:r>
              <a:rPr lang="en-US" dirty="0" err="1" smtClean="0"/>
              <a:t>Holfeltz</a:t>
            </a:r>
            <a:r>
              <a:rPr lang="en-US" dirty="0" smtClean="0"/>
              <a:t> is helping with the WFSS simulations</a:t>
            </a:r>
          </a:p>
          <a:p>
            <a:r>
              <a:rPr lang="en-US" dirty="0" smtClean="0"/>
              <a:t>Background and </a:t>
            </a:r>
            <a:r>
              <a:rPr lang="en-US" dirty="0" smtClean="0"/>
              <a:t>sensitivity/photometric </a:t>
            </a:r>
            <a:r>
              <a:rPr lang="en-US" dirty="0" smtClean="0"/>
              <a:t>simulations are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0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989012"/>
            <a:ext cx="8229600" cy="5342189"/>
          </a:xfrm>
        </p:spPr>
        <p:txBody>
          <a:bodyPr/>
          <a:lstStyle/>
          <a:p>
            <a:r>
              <a:rPr lang="en-US" dirty="0" smtClean="0"/>
              <a:t>For WFSS, 340000 sources to F606W=27 (type K5V at the LMC)</a:t>
            </a:r>
          </a:p>
          <a:p>
            <a:r>
              <a:rPr lang="en-US" dirty="0" smtClean="0"/>
              <a:t>For imaging, 1.65 million sources to F606W=30 (type M5V at the LMC)</a:t>
            </a:r>
          </a:p>
          <a:p>
            <a:r>
              <a:rPr lang="en-US" dirty="0" smtClean="0"/>
              <a:t>Use F606W and F606W – H to get H-band magnitudes</a:t>
            </a:r>
          </a:p>
          <a:p>
            <a:r>
              <a:rPr lang="en-US" dirty="0" smtClean="0"/>
              <a:t>Use different spectral types as a function of F606W and F606W – H to get NIRISS brightness estimates for different filters</a:t>
            </a:r>
          </a:p>
          <a:p>
            <a:r>
              <a:rPr lang="en-US" dirty="0" smtClean="0"/>
              <a:t>Random distribution of stars within the field of view</a:t>
            </a:r>
          </a:p>
          <a:p>
            <a:r>
              <a:rPr lang="en-US" dirty="0" err="1" smtClean="0"/>
              <a:t>WebbPSF</a:t>
            </a:r>
            <a:r>
              <a:rPr lang="en-US" dirty="0" smtClean="0"/>
              <a:t> used for the PSFs in the simulations</a:t>
            </a:r>
          </a:p>
          <a:p>
            <a:r>
              <a:rPr lang="en-US" dirty="0" smtClean="0"/>
              <a:t>This is a BIG star count extrapolation from the existing HST data, with corresponding overall uncertainties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090w_sim_line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2" y="0"/>
            <a:ext cx="67311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124" y="519582"/>
            <a:ext cx="1943281" cy="3271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WFSS simulation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linear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f</a:t>
            </a:r>
            <a:r>
              <a:rPr lang="en-US" sz="3200" dirty="0" smtClean="0">
                <a:latin typeface="Times New Roman"/>
                <a:cs typeface="Times New Roman"/>
              </a:rPr>
              <a:t>ull frame F090W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92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3" y="0"/>
            <a:ext cx="67311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125" y="519582"/>
            <a:ext cx="20764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logarithmic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464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34741</TotalTime>
  <Words>692</Words>
  <Application>Microsoft Macintosh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Office Theme</vt:lpstr>
      <vt:lpstr>NIRISS Calibration Working Group Activities</vt:lpstr>
      <vt:lpstr>Calibration WG Activity 2014/2015</vt:lpstr>
      <vt:lpstr>Anticipated Work 2015/2016</vt:lpstr>
      <vt:lpstr>Current Reference Files (1)</vt:lpstr>
      <vt:lpstr>Current Reference Files (2)</vt:lpstr>
      <vt:lpstr>Current Simulation Work</vt:lpstr>
      <vt:lpstr>Deep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STScI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NRISS Calibration Working Group Activity</dc:title>
  <dc:subject>NIRISS Science Team Meeting Presentation</dc:subject>
  <dc:creator>Kevin Volk</dc:creator>
  <cp:keywords/>
  <dc:description/>
  <cp:lastModifiedBy>Space Telescope</cp:lastModifiedBy>
  <cp:revision>281</cp:revision>
  <cp:lastPrinted>2007-04-24T19:09:25Z</cp:lastPrinted>
  <dcterms:created xsi:type="dcterms:W3CDTF">2005-05-06T17:33:10Z</dcterms:created>
  <dcterms:modified xsi:type="dcterms:W3CDTF">2015-10-16T15:18:04Z</dcterms:modified>
  <cp:category/>
</cp:coreProperties>
</file>