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0" d="100"/>
          <a:sy n="30" d="100"/>
        </p:scale>
        <p:origin x="-4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86294-B932-884A-869E-9C15043FCB9D}" type="datetimeFigureOut">
              <a:rPr lang="fr-FR" smtClean="0"/>
              <a:t>15-10-20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EDCF-0698-6E41-BCBA-BA07E57A8339}" type="slidenum">
              <a:rPr lang="fr-FR" smtClean="0"/>
              <a:t>‹#›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86294-B932-884A-869E-9C15043FCB9D}" type="datetimeFigureOut">
              <a:rPr lang="fr-FR" smtClean="0"/>
              <a:t>15-10-20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EDCF-0698-6E41-BCBA-BA07E57A8339}" type="slidenum">
              <a:rPr lang="fr-FR" smtClean="0"/>
              <a:t>‹#›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images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86294-B932-884A-869E-9C15043FCB9D}" type="datetimeFigureOut">
              <a:rPr lang="fr-FR" smtClean="0"/>
              <a:t>15-10-20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EDCF-0698-6E41-BCBA-BA07E57A8339}" type="slidenum">
              <a:rPr lang="fr-FR" smtClean="0"/>
              <a:t>‹#›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86294-B932-884A-869E-9C15043FCB9D}" type="datetimeFigureOut">
              <a:rPr lang="fr-FR" smtClean="0"/>
              <a:t>15-10-20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EDCF-0698-6E41-BCBA-BA07E57A8339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86294-B932-884A-869E-9C15043FCB9D}" type="datetimeFigureOut">
              <a:rPr lang="fr-FR" smtClean="0"/>
              <a:t>15-10-20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EDCF-0698-6E41-BCBA-BA07E57A8339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86294-B932-884A-869E-9C15043FCB9D}" type="datetimeFigureOut">
              <a:rPr lang="fr-FR" smtClean="0"/>
              <a:t>15-10-20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EDCF-0698-6E41-BCBA-BA07E57A8339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86294-B932-884A-869E-9C15043FCB9D}" type="datetimeFigureOut">
              <a:rPr lang="fr-FR" smtClean="0"/>
              <a:t>15-10-20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EDCF-0698-6E41-BCBA-BA07E57A8339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86294-B932-884A-869E-9C15043FCB9D}" type="datetimeFigureOut">
              <a:rPr lang="fr-FR" smtClean="0"/>
              <a:t>15-10-20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EDCF-0698-6E41-BCBA-BA07E57A8339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86294-B932-884A-869E-9C15043FCB9D}" type="datetimeFigureOut">
              <a:rPr lang="fr-FR" smtClean="0"/>
              <a:t>15-10-20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EDCF-0698-6E41-BCBA-BA07E57A8339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86294-B932-884A-869E-9C15043FCB9D}" type="datetimeFigureOut">
              <a:rPr lang="fr-FR" smtClean="0"/>
              <a:t>15-10-20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EDCF-0698-6E41-BCBA-BA07E57A8339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86294-B932-884A-869E-9C15043FCB9D}" type="datetimeFigureOut">
              <a:rPr lang="fr-FR" smtClean="0"/>
              <a:t>15-10-20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EDCF-0698-6E41-BCBA-BA07E57A8339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21386294-B932-884A-869E-9C15043FCB9D}" type="datetimeFigureOut">
              <a:rPr lang="fr-FR" smtClean="0"/>
              <a:t>15-10-20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BD9EDCF-0698-6E41-BCBA-BA07E57A8339}" type="slidenum">
              <a:rPr lang="fr-FR" smtClean="0"/>
              <a:t>‹#›</a:t>
            </a:fld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Assessing</a:t>
            </a:r>
            <a:r>
              <a:rPr lang="fr-FR" dirty="0"/>
              <a:t> the </a:t>
            </a:r>
            <a:r>
              <a:rPr lang="fr-FR" dirty="0" err="1"/>
              <a:t>binarity</a:t>
            </a:r>
            <a:r>
              <a:rPr lang="fr-FR" dirty="0"/>
              <a:t> of a PMO 2pc </a:t>
            </a:r>
            <a:r>
              <a:rPr lang="fr-FR" dirty="0" err="1"/>
              <a:t>from</a:t>
            </a:r>
            <a:r>
              <a:rPr lang="fr-FR" dirty="0"/>
              <a:t> the Sun</a:t>
            </a:r>
            <a:r>
              <a:rPr lang="fr-CA" dirty="0" smtClean="0">
                <a:effectLst/>
              </a:rPr>
              <a:t>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Étienne Artigau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5460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WISE0855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7610" y="2819400"/>
            <a:ext cx="8936390" cy="403860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Thirrd</a:t>
            </a:r>
            <a:r>
              <a:rPr lang="en-US" dirty="0" smtClean="0"/>
              <a:t> fastest moving non-SS object in the sky</a:t>
            </a:r>
          </a:p>
          <a:p>
            <a:pPr lvl="1"/>
            <a:r>
              <a:rPr lang="en-US" dirty="0" smtClean="0"/>
              <a:t>&gt;8”/year</a:t>
            </a:r>
          </a:p>
          <a:p>
            <a:r>
              <a:rPr lang="en-US" dirty="0" smtClean="0"/>
              <a:t>Uncovered in multi-epoch WISE data, exceedingly faint in the near-infrared</a:t>
            </a:r>
          </a:p>
          <a:p>
            <a:r>
              <a:rPr lang="en-US" dirty="0" smtClean="0"/>
              <a:t>Faint in WISE </a:t>
            </a:r>
            <a:r>
              <a:rPr lang="en-US" dirty="0" err="1" smtClean="0"/>
              <a:t>bandpasses</a:t>
            </a:r>
            <a:r>
              <a:rPr lang="en-US" dirty="0" smtClean="0"/>
              <a:t> : W2=13.9, undetected in W1 (!)</a:t>
            </a:r>
          </a:p>
          <a:p>
            <a:r>
              <a:rPr lang="en-US" dirty="0" err="1" smtClean="0"/>
              <a:t>Astronometric</a:t>
            </a:r>
            <a:r>
              <a:rPr lang="en-US" dirty="0" smtClean="0"/>
              <a:t> follow-up : </a:t>
            </a:r>
            <a:r>
              <a:rPr lang="en-US" b="1" dirty="0" smtClean="0"/>
              <a:t>distance of 2pc</a:t>
            </a:r>
          </a:p>
          <a:p>
            <a:pPr lvl="1"/>
            <a:r>
              <a:rPr lang="en-US" dirty="0" smtClean="0"/>
              <a:t>third object after αCen system and Barnard’s star!</a:t>
            </a:r>
          </a:p>
          <a:p>
            <a:r>
              <a:rPr lang="en-US" dirty="0" smtClean="0"/>
              <a:t>Exceedingly faint in the near infrared</a:t>
            </a:r>
          </a:p>
          <a:p>
            <a:pPr lvl="1"/>
            <a:r>
              <a:rPr lang="en-US" dirty="0" smtClean="0"/>
              <a:t>Marginally detected after 8h of </a:t>
            </a:r>
            <a:r>
              <a:rPr lang="en-US" i="1" dirty="0" smtClean="0"/>
              <a:t>J</a:t>
            </a:r>
            <a:r>
              <a:rPr lang="en-US" dirty="0" smtClean="0"/>
              <a:t>-band Magellan observations… </a:t>
            </a:r>
            <a:r>
              <a:rPr lang="en-US" i="1" dirty="0" smtClean="0"/>
              <a:t>J</a:t>
            </a:r>
            <a:r>
              <a:rPr lang="en-US" dirty="0" smtClean="0"/>
              <a:t>=25 or M</a:t>
            </a:r>
            <a:r>
              <a:rPr lang="en-US" i="1" baseline="-25000" dirty="0" smtClean="0"/>
              <a:t>J</a:t>
            </a:r>
            <a:r>
              <a:rPr lang="en-US" dirty="0" smtClean="0"/>
              <a:t>=28.5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Image 3" descr="Capture d’écran 2015-10-19 à 15.37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0" y="1219200"/>
            <a:ext cx="43180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667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beast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2035" y="2819400"/>
            <a:ext cx="8911965" cy="4038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Free-floating brown-dwarf-like object that is exceedingly cold</a:t>
            </a:r>
          </a:p>
          <a:p>
            <a:pPr lvl="1"/>
            <a:r>
              <a:rPr lang="en-US" dirty="0" smtClean="0"/>
              <a:t>250 K (mid-winter Montreal)</a:t>
            </a:r>
          </a:p>
          <a:p>
            <a:pPr lvl="2"/>
            <a:r>
              <a:rPr lang="en-US" dirty="0" smtClean="0"/>
              <a:t>Most-likely covered with snow storms</a:t>
            </a:r>
          </a:p>
          <a:p>
            <a:pPr lvl="1"/>
            <a:r>
              <a:rPr lang="en-US" dirty="0" smtClean="0"/>
              <a:t>All that we know comes from J+[3.6]+[4.5] flux measurements</a:t>
            </a:r>
          </a:p>
          <a:p>
            <a:pPr lvl="1"/>
            <a:r>
              <a:rPr lang="en-US" dirty="0" smtClean="0"/>
              <a:t>Much cooler than any known non-SS object, including Y dwarfs</a:t>
            </a:r>
          </a:p>
          <a:p>
            <a:r>
              <a:rPr lang="en-US" dirty="0" smtClean="0"/>
              <a:t>The Universe is too young for this </a:t>
            </a:r>
            <a:r>
              <a:rPr lang="en-US" i="1" dirty="0" smtClean="0"/>
              <a:t>not</a:t>
            </a:r>
            <a:r>
              <a:rPr lang="en-US" dirty="0" smtClean="0"/>
              <a:t> to be a planet… models predict a 3-10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jup</a:t>
            </a:r>
            <a:r>
              <a:rPr lang="en-US" dirty="0" smtClean="0"/>
              <a:t> mass.</a:t>
            </a:r>
          </a:p>
          <a:p>
            <a:r>
              <a:rPr lang="en-US" dirty="0" smtClean="0"/>
              <a:t>Brown dwarfs don’t get that cold in 13 </a:t>
            </a:r>
            <a:r>
              <a:rPr lang="en-US" dirty="0" err="1" smtClean="0"/>
              <a:t>Gyr</a:t>
            </a: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281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beast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8761" y="3012142"/>
            <a:ext cx="8985239" cy="3845858"/>
          </a:xfrm>
        </p:spPr>
        <p:txBody>
          <a:bodyPr>
            <a:normAutofit/>
          </a:bodyPr>
          <a:lstStyle/>
          <a:p>
            <a:r>
              <a:rPr lang="en-US" dirty="0" smtClean="0"/>
              <a:t>WISE0855 will (most likely) be one-of-its-kind in the study of extrasolar planets</a:t>
            </a:r>
          </a:p>
          <a:p>
            <a:pPr lvl="1"/>
            <a:r>
              <a:rPr lang="en-US" dirty="0" smtClean="0"/>
              <a:t>Similar objects will, one day, be uncovered but they will be next-to-impossible to study</a:t>
            </a:r>
          </a:p>
          <a:p>
            <a:pPr lvl="1"/>
            <a:r>
              <a:rPr lang="en-US" dirty="0" smtClean="0"/>
              <a:t>True mass </a:t>
            </a:r>
            <a:r>
              <a:rPr lang="en-US" i="1" dirty="0" smtClean="0"/>
              <a:t>may</a:t>
            </a:r>
            <a:r>
              <a:rPr lang="en-US" dirty="0" smtClean="0"/>
              <a:t> be determined in the not-so-distant future</a:t>
            </a:r>
          </a:p>
          <a:p>
            <a:r>
              <a:rPr lang="en-US" dirty="0" smtClean="0"/>
              <a:t>Obvious target to detailed characterization with JWST</a:t>
            </a:r>
          </a:p>
          <a:p>
            <a:r>
              <a:rPr lang="en-US" dirty="0" smtClean="0"/>
              <a:t>No significant contribution from ground-based facilities, even ELTs</a:t>
            </a:r>
          </a:p>
        </p:txBody>
      </p:sp>
    </p:spTree>
    <p:extLst>
      <p:ext uri="{BB962C8B-B14F-4D97-AF65-F5344CB8AC3E}">
        <p14:creationId xmlns:p14="http://schemas.microsoft.com/office/powerpoint/2010/main" val="1691932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beast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6548" y="3012142"/>
            <a:ext cx="8997452" cy="384585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JWST follow-ups</a:t>
            </a:r>
          </a:p>
          <a:p>
            <a:pPr lvl="1"/>
            <a:r>
              <a:rPr lang="en-US" dirty="0" err="1" smtClean="0"/>
              <a:t>NIRSpec</a:t>
            </a:r>
            <a:r>
              <a:rPr lang="en-US" dirty="0" smtClean="0"/>
              <a:t> prism &lt;2.5µm at moderate SNR</a:t>
            </a:r>
          </a:p>
          <a:p>
            <a:pPr lvl="1"/>
            <a:r>
              <a:rPr lang="en-US" dirty="0" err="1" smtClean="0"/>
              <a:t>NIRSpec+MIRI</a:t>
            </a:r>
            <a:r>
              <a:rPr lang="en-US" dirty="0" smtClean="0"/>
              <a:t> high-resolution spectroscopy at very good SNR</a:t>
            </a:r>
          </a:p>
          <a:p>
            <a:r>
              <a:rPr lang="en-US" dirty="0" smtClean="0"/>
              <a:t>Evolution of cloud patterns</a:t>
            </a:r>
          </a:p>
          <a:p>
            <a:pPr lvl="1"/>
            <a:r>
              <a:rPr lang="en-US" dirty="0" smtClean="0"/>
              <a:t>Ongoing SPITZER time-resolved photometry could reveal (snow?) storms on its surface</a:t>
            </a:r>
          </a:p>
          <a:p>
            <a:pPr lvl="1"/>
            <a:r>
              <a:rPr lang="en-US" dirty="0" smtClean="0"/>
              <a:t>Time-resolved &gt;3µm spectroscopy possible with </a:t>
            </a:r>
            <a:r>
              <a:rPr lang="en-US" dirty="0" err="1" smtClean="0"/>
              <a:t>NIRSpec</a:t>
            </a:r>
            <a:r>
              <a:rPr lang="en-US" dirty="0" smtClean="0"/>
              <a:t> at high resolution to detect sub-% variability</a:t>
            </a:r>
          </a:p>
        </p:txBody>
      </p:sp>
    </p:spTree>
    <p:extLst>
      <p:ext uri="{BB962C8B-B14F-4D97-AF65-F5344CB8AC3E}">
        <p14:creationId xmlns:p14="http://schemas.microsoft.com/office/powerpoint/2010/main" val="1391421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beast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0973" y="2843822"/>
            <a:ext cx="8973027" cy="401417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After SED characterization, one question will linger :</a:t>
            </a:r>
          </a:p>
          <a:p>
            <a:pPr lvl="1"/>
            <a:r>
              <a:rPr lang="en-US" dirty="0" smtClean="0">
                <a:solidFill>
                  <a:schemeClr val="accent3"/>
                </a:solidFill>
              </a:rPr>
              <a:t>Is this a binary planet?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/>
              <a:t>Unique object, unique opportunity to better know a cold super-Jupiter planet…</a:t>
            </a:r>
          </a:p>
          <a:p>
            <a:r>
              <a:rPr lang="en-US" dirty="0" smtClean="0"/>
              <a:t>Overlooked </a:t>
            </a:r>
            <a:r>
              <a:rPr lang="en-US" dirty="0" err="1"/>
              <a:t>b</a:t>
            </a:r>
            <a:r>
              <a:rPr lang="en-US" dirty="0" err="1" smtClean="0"/>
              <a:t>inarity</a:t>
            </a:r>
            <a:r>
              <a:rPr lang="en-US" dirty="0" smtClean="0"/>
              <a:t> could lead to a major misunderstanding of energy budget</a:t>
            </a:r>
          </a:p>
          <a:p>
            <a:r>
              <a:rPr lang="en-US" dirty="0" smtClean="0"/>
              <a:t>Binary brown dwarfs are common (occurrence in the tens of percent but census largely incomplete) and are generally tight (&lt;2 AU)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9826" y="215074"/>
            <a:ext cx="2313051" cy="231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558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beast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672" y="3012142"/>
            <a:ext cx="8780682" cy="374053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Near-infrared flux falls exceedingly fast at this temperature</a:t>
            </a:r>
          </a:p>
          <a:p>
            <a:pPr lvl="1"/>
            <a:r>
              <a:rPr lang="en-US" dirty="0" smtClean="0"/>
              <a:t>Loss of </a:t>
            </a:r>
            <a:r>
              <a:rPr lang="en-US" dirty="0" smtClean="0"/>
              <a:t>0.6 to &gt;1 </a:t>
            </a:r>
            <a:r>
              <a:rPr lang="en-US" dirty="0" smtClean="0"/>
              <a:t>mag per 10°C </a:t>
            </a:r>
            <a:r>
              <a:rPr lang="en-US" dirty="0" smtClean="0"/>
              <a:t>in that temperature range!</a:t>
            </a:r>
            <a:endParaRPr lang="en-US" dirty="0" smtClean="0"/>
          </a:p>
          <a:p>
            <a:r>
              <a:rPr lang="en-US" dirty="0" smtClean="0"/>
              <a:t>Lets assume a 250K+200K binary with a 0.1 AU separation</a:t>
            </a:r>
          </a:p>
          <a:p>
            <a:pPr lvl="1"/>
            <a:r>
              <a:rPr lang="en-US" dirty="0" smtClean="0"/>
              <a:t>Companion 4 </a:t>
            </a:r>
            <a:r>
              <a:rPr lang="en-US" dirty="0" err="1" smtClean="0"/>
              <a:t>mags</a:t>
            </a:r>
            <a:r>
              <a:rPr lang="en-US" dirty="0" smtClean="0"/>
              <a:t> fainter in J</a:t>
            </a:r>
          </a:p>
          <a:p>
            <a:pPr lvl="2"/>
            <a:r>
              <a:rPr lang="en-US" dirty="0" smtClean="0"/>
              <a:t>98%/2% contribution to J-band flux</a:t>
            </a:r>
          </a:p>
          <a:p>
            <a:pPr lvl="1"/>
            <a:r>
              <a:rPr lang="en-US" dirty="0" smtClean="0"/>
              <a:t>Companion 1.2 mag fainter at [4.5]</a:t>
            </a:r>
          </a:p>
          <a:p>
            <a:pPr lvl="2"/>
            <a:r>
              <a:rPr lang="en-US" dirty="0"/>
              <a:t>7</a:t>
            </a:r>
            <a:r>
              <a:rPr lang="en-US" dirty="0" smtClean="0"/>
              <a:t>5%/25% contribution to [4.5] flux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96569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ontrast_0855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366" y="3748774"/>
            <a:ext cx="4145634" cy="310922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NIRISS GTO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028327"/>
            <a:ext cx="4468051" cy="363456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err="1" smtClean="0"/>
              <a:t>Binarity</a:t>
            </a:r>
            <a:r>
              <a:rPr lang="en-US" sz="2400" dirty="0" smtClean="0"/>
              <a:t> assessment must be performed &gt;3µm</a:t>
            </a:r>
          </a:p>
          <a:p>
            <a:r>
              <a:rPr lang="en-US" sz="2400" dirty="0" smtClean="0"/>
              <a:t>What is the highest angular resolution mode &gt;3µm on JWST?</a:t>
            </a:r>
          </a:p>
          <a:p>
            <a:pPr lvl="1"/>
            <a:r>
              <a:rPr lang="en-US" sz="2400" dirty="0" smtClean="0"/>
              <a:t>NIRISS+AMI of course!</a:t>
            </a:r>
          </a:p>
          <a:p>
            <a:r>
              <a:rPr lang="en-US" sz="2400" dirty="0" smtClean="0"/>
              <a:t>F380M/F430M/F480M color very interesting</a:t>
            </a:r>
          </a:p>
          <a:p>
            <a:pPr lvl="1"/>
            <a:r>
              <a:rPr lang="en-US" sz="2000" dirty="0" smtClean="0"/>
              <a:t>Strong constraint on temperature of companion</a:t>
            </a:r>
            <a:endParaRPr lang="en-US" sz="2000" dirty="0"/>
          </a:p>
        </p:txBody>
      </p:sp>
      <p:sp>
        <p:nvSpPr>
          <p:cNvPr id="5" name="ZoneTexte 4"/>
          <p:cNvSpPr txBox="1"/>
          <p:nvPr/>
        </p:nvSpPr>
        <p:spPr>
          <a:xfrm>
            <a:off x="6081752" y="5079774"/>
            <a:ext cx="2034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10-σ </a:t>
            </a:r>
            <a:r>
              <a:rPr lang="fr-FR" dirty="0" err="1" smtClean="0"/>
              <a:t>detection</a:t>
            </a:r>
            <a:r>
              <a:rPr lang="fr-FR" dirty="0" smtClean="0"/>
              <a:t> </a:t>
            </a:r>
            <a:r>
              <a:rPr lang="fr-FR" dirty="0" err="1" smtClean="0"/>
              <a:t>limit</a:t>
            </a:r>
            <a:endParaRPr lang="fr-FR" dirty="0" smtClean="0"/>
          </a:p>
          <a:p>
            <a:r>
              <a:rPr lang="fr-FR" dirty="0" smtClean="0"/>
              <a:t>180s open-</a:t>
            </a:r>
            <a:r>
              <a:rPr lang="fr-FR" dirty="0" err="1" smtClean="0"/>
              <a:t>shutter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3950" y="1634224"/>
            <a:ext cx="4210050" cy="211455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971841" y="2136924"/>
            <a:ext cx="954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~F380M</a:t>
            </a:r>
            <a:endParaRPr lang="fr-FR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7895032" y="2136924"/>
            <a:ext cx="958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~F480M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83558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NIRISS GTO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9780" y="2819400"/>
            <a:ext cx="8834219" cy="4038600"/>
          </a:xfrm>
        </p:spPr>
        <p:txBody>
          <a:bodyPr>
            <a:normAutofit/>
          </a:bodyPr>
          <a:lstStyle/>
          <a:p>
            <a:r>
              <a:rPr lang="en-US" dirty="0" smtClean="0"/>
              <a:t>Null result would simplify modeler’s life</a:t>
            </a:r>
          </a:p>
          <a:p>
            <a:r>
              <a:rPr lang="en-US" dirty="0" smtClean="0"/>
              <a:t>A null result would not exclude sub-Jupiter mass planets</a:t>
            </a:r>
          </a:p>
          <a:p>
            <a:pPr lvl="1"/>
            <a:r>
              <a:rPr lang="en-US" dirty="0" smtClean="0"/>
              <a:t>No impact on overall SED determination</a:t>
            </a:r>
          </a:p>
          <a:p>
            <a:r>
              <a:rPr lang="en-US" dirty="0" smtClean="0"/>
              <a:t>Orbits probed would be as short as 1 year</a:t>
            </a:r>
          </a:p>
          <a:p>
            <a:r>
              <a:rPr lang="en-US" dirty="0" smtClean="0"/>
              <a:t>Astrometric monitoring to rule closer-in companions?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999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iel">
  <a:themeElements>
    <a:clrScheme name="Ciel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Ciel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Ciel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Ciel.thmx</Template>
  <TotalTime>309</TotalTime>
  <Words>583</Words>
  <Application>Microsoft Macintosh PowerPoint</Application>
  <PresentationFormat>Présentation à l'écran (4:3)</PresentationFormat>
  <Paragraphs>62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Ciel</vt:lpstr>
      <vt:lpstr>Assessing the binarity of a PMO 2pc from the Sun </vt:lpstr>
      <vt:lpstr>WISE0855</vt:lpstr>
      <vt:lpstr>What is that beast?</vt:lpstr>
      <vt:lpstr>What is that beast?</vt:lpstr>
      <vt:lpstr>What is that beast?</vt:lpstr>
      <vt:lpstr>What is that beast?</vt:lpstr>
      <vt:lpstr>What is that beast?</vt:lpstr>
      <vt:lpstr>NIRISS GTO</vt:lpstr>
      <vt:lpstr>NIRISS GTO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Assessing the binarity of a PMO 2pc from the Sun </dc:title>
  <dc:subject/>
  <dc:creator>Etienne Artigau</dc:creator>
  <cp:keywords/>
  <dc:description/>
  <cp:lastModifiedBy>Etienne Artigau</cp:lastModifiedBy>
  <cp:revision>11</cp:revision>
  <dcterms:created xsi:type="dcterms:W3CDTF">2015-10-19T19:33:50Z</dcterms:created>
  <dcterms:modified xsi:type="dcterms:W3CDTF">2015-10-20T13:28:34Z</dcterms:modified>
  <cp:category/>
</cp:coreProperties>
</file>