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580" r:id="rId2"/>
    <p:sldId id="597" r:id="rId3"/>
    <p:sldId id="601" r:id="rId4"/>
    <p:sldId id="613" r:id="rId5"/>
    <p:sldId id="615" r:id="rId6"/>
    <p:sldId id="614" r:id="rId7"/>
    <p:sldId id="616" r:id="rId8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4D903"/>
    <a:srgbClr val="BFA512"/>
    <a:srgbClr val="F5D51B"/>
    <a:srgbClr val="E3C11C"/>
    <a:srgbClr val="000000"/>
    <a:srgbClr val="6666FF"/>
    <a:srgbClr val="FF6600"/>
    <a:srgbClr val="FFFFFF"/>
    <a:srgbClr val="66FFFF"/>
    <a:srgbClr val="FF0F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09" autoAdjust="0"/>
    <p:restoredTop sz="96791" autoAdjust="0"/>
  </p:normalViewPr>
  <p:slideViewPr>
    <p:cSldViewPr snapToGrid="0" showGuides="1">
      <p:cViewPr>
        <p:scale>
          <a:sx n="200" d="100"/>
          <a:sy n="200" d="100"/>
        </p:scale>
        <p:origin x="-1688" y="-712"/>
      </p:cViewPr>
      <p:guideLst>
        <p:guide orient="horz" pos="1021"/>
        <p:guide pos="3177"/>
        <p:guide pos="57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4336" y="-104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AE2520-21B7-D74A-8ACE-392BF227EA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28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A10E6FC3-48DD-6645-B06F-4C82F3C62F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01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18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354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818181" name="Picture 5" descr="jwst_circle_desig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8182" name="Rectangle 6"/>
          <p:cNvSpPr>
            <a:spLocks noChangeArrowheads="1"/>
          </p:cNvSpPr>
          <p:nvPr/>
        </p:nvSpPr>
        <p:spPr bwMode="auto">
          <a:xfrm>
            <a:off x="0" y="6248400"/>
            <a:ext cx="9144000" cy="7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8183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7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18185" name="Picture 9" descr="COM_DEV_Logo_2_colour_version_72d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400800"/>
            <a:ext cx="1447800" cy="28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8186" name="Picture 10" descr="udm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0" y="6373813"/>
            <a:ext cx="914400" cy="407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8187" name="Picture 11" descr="NRC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477000"/>
            <a:ext cx="10668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8188" name="Picture 12" descr="csa_logo_smal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76200"/>
            <a:ext cx="719138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8191" name="Picture 15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0" r="-420"/>
          <a:stretch>
            <a:fillRect/>
          </a:stretch>
        </p:blipFill>
        <p:spPr bwMode="auto">
          <a:xfrm>
            <a:off x="8175625" y="6335713"/>
            <a:ext cx="68897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8192" name="Rectangle 16"/>
          <p:cNvSpPr>
            <a:spLocks noGrp="1" noChangeArrowheads="1"/>
          </p:cNvSpPr>
          <p:nvPr>
            <p:ph type="ftr" sz="quarter" idx="3"/>
          </p:nvPr>
        </p:nvSpPr>
        <p:spPr>
          <a:xfrm>
            <a:off x="228600" y="6335713"/>
            <a:ext cx="3086100" cy="4572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/>
              <a:t>STScI Training for Data Analysts</a:t>
            </a:r>
          </a:p>
          <a:p>
            <a:r>
              <a:rPr lang="en-US"/>
              <a:t>2008 January 15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34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11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4025" y="274638"/>
            <a:ext cx="6022975" cy="5591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9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0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4025" y="989013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989013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6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7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2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3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6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5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5" Type="http://schemas.openxmlformats.org/officeDocument/2006/relationships/image" Target="../media/image3.png"/><Relationship Id="rId16" Type="http://schemas.openxmlformats.org/officeDocument/2006/relationships/image" Target="../media/image4.png"/><Relationship Id="rId17" Type="http://schemas.openxmlformats.org/officeDocument/2006/relationships/image" Target="../media/image5.png"/><Relationship Id="rId18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4025" y="989013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17157" name="Picture 5" descr="jwst_circle_design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7158" name="Rectangle 6"/>
          <p:cNvSpPr>
            <a:spLocks noChangeArrowheads="1"/>
          </p:cNvSpPr>
          <p:nvPr/>
        </p:nvSpPr>
        <p:spPr bwMode="auto">
          <a:xfrm>
            <a:off x="0" y="6248400"/>
            <a:ext cx="9144000" cy="7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17159" name="Picture 7" descr="COM_DEV_Logo_2_colour_version_72dpi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400800"/>
            <a:ext cx="1447800" cy="28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7160" name="Rectangle 8"/>
          <p:cNvSpPr>
            <a:spLocks noChangeArrowheads="1"/>
          </p:cNvSpPr>
          <p:nvPr/>
        </p:nvSpPr>
        <p:spPr bwMode="auto">
          <a:xfrm>
            <a:off x="0" y="838200"/>
            <a:ext cx="9144000" cy="7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17161" name="Picture 9" descr="udm 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6324600"/>
            <a:ext cx="914400" cy="40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7162" name="Picture 10" descr="NRC Logo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477000"/>
            <a:ext cx="10668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7164" name="Picture 12" descr="csa_logo_small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76200"/>
            <a:ext cx="719138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716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" y="6235700"/>
            <a:ext cx="302260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817168" name="Rectangle 16"/>
          <p:cNvSpPr>
            <a:spLocks noChangeArrowheads="1"/>
          </p:cNvSpPr>
          <p:nvPr userDrawn="1"/>
        </p:nvSpPr>
        <p:spPr bwMode="auto">
          <a:xfrm>
            <a:off x="365125" y="6340475"/>
            <a:ext cx="33162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 smtClean="0"/>
              <a:t>NIRISS</a:t>
            </a:r>
            <a:r>
              <a:rPr lang="en-US" b="1" baseline="0" dirty="0" smtClean="0"/>
              <a:t> Science Team Meeting</a:t>
            </a:r>
          </a:p>
          <a:p>
            <a:r>
              <a:rPr lang="en-US" b="1" baseline="0" dirty="0" smtClean="0"/>
              <a:t>Oct 2015</a:t>
            </a:r>
          </a:p>
        </p:txBody>
      </p:sp>
      <p:pic>
        <p:nvPicPr>
          <p:cNvPr id="2" name="Picture 1" descr="new_stsci_logo.pdf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200" y="6350000"/>
            <a:ext cx="726621" cy="457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0099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Ø"/>
        <a:defRPr sz="24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rgbClr val="000099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>
          <a:solidFill>
            <a:srgbClr val="000099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600">
          <a:solidFill>
            <a:srgbClr val="000099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600">
          <a:solidFill>
            <a:srgbClr val="0000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600">
          <a:solidFill>
            <a:srgbClr val="0000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600">
          <a:solidFill>
            <a:srgbClr val="0000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600">
          <a:solidFill>
            <a:srgbClr val="0000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600">
          <a:solidFill>
            <a:srgbClr val="0000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7750" y="67056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00550" y="3937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 bwMode="auto">
          <a:xfrm>
            <a:off x="1577975" y="2703513"/>
            <a:ext cx="57181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Ø"/>
              <a:defRPr sz="24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rgbClr val="000099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>
                <a:solidFill>
                  <a:srgbClr val="000099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4000" dirty="0" smtClean="0"/>
              <a:t>NIRISS Commissioning</a:t>
            </a:r>
            <a:endParaRPr lang="en-US" sz="4000" dirty="0"/>
          </a:p>
        </p:txBody>
      </p:sp>
      <p:sp>
        <p:nvSpPr>
          <p:cNvPr id="14" name="Content Placeholder 1"/>
          <p:cNvSpPr txBox="1">
            <a:spLocks/>
          </p:cNvSpPr>
          <p:nvPr/>
        </p:nvSpPr>
        <p:spPr bwMode="auto">
          <a:xfrm>
            <a:off x="3324225" y="3459163"/>
            <a:ext cx="2073275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Ø"/>
              <a:defRPr sz="24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rgbClr val="000099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>
                <a:solidFill>
                  <a:srgbClr val="000099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André Martel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80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7750" y="67056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4025" y="989013"/>
            <a:ext cx="8169275" cy="508158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Goals:</a:t>
            </a:r>
          </a:p>
          <a:p>
            <a:pPr marL="457200" indent="-457200">
              <a:buFont typeface="Wingdings" charset="0"/>
              <a:buAutoNum type="arabicPeriod"/>
            </a:pPr>
            <a:r>
              <a:rPr lang="en-US" dirty="0" smtClean="0"/>
              <a:t>Basic </a:t>
            </a:r>
            <a:r>
              <a:rPr lang="en-US" dirty="0"/>
              <a:t>checkout or verification of all the modes and mechanisms of NIRISS. </a:t>
            </a:r>
            <a:endParaRPr lang="en-US" dirty="0" smtClean="0"/>
          </a:p>
          <a:p>
            <a:pPr marL="457200" indent="-457200">
              <a:buFont typeface="Wingdings" charset="0"/>
              <a:buAutoNum type="arabicPeriod"/>
            </a:pPr>
            <a:r>
              <a:rPr lang="en-US" dirty="0"/>
              <a:t>Achieved with a minimum set of pre-planned, coordinated activities to verify/understand the behavior of NIRISS in orbit and to validate/update existing ground calibration </a:t>
            </a:r>
            <a:r>
              <a:rPr lang="en-US" dirty="0" smtClean="0"/>
              <a:t>data.</a:t>
            </a:r>
          </a:p>
          <a:p>
            <a:pPr marL="457200" indent="-457200">
              <a:buFont typeface="Wingdings" charset="0"/>
              <a:buAutoNum type="arabicPeriod"/>
            </a:pPr>
            <a:r>
              <a:rPr lang="en-US" dirty="0" smtClean="0"/>
              <a:t>Ultimate </a:t>
            </a:r>
            <a:r>
              <a:rPr lang="en-US" dirty="0"/>
              <a:t>goal is to enable the start of the scientific use of NIRISS and the scheduling of </a:t>
            </a:r>
            <a:r>
              <a:rPr lang="en-US" dirty="0" smtClean="0"/>
              <a:t>ERS, </a:t>
            </a:r>
            <a:r>
              <a:rPr lang="en-US" dirty="0" smtClean="0"/>
              <a:t>EROs, GTO</a:t>
            </a:r>
            <a:r>
              <a:rPr lang="en-US" dirty="0" smtClean="0"/>
              <a:t>, and GO science observations.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P.S.:  CAR = Commissioning Activity Request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00550" y="3937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3152775" y="93663"/>
            <a:ext cx="2759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Ø"/>
              <a:defRPr sz="24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rgbClr val="000099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>
                <a:solidFill>
                  <a:srgbClr val="000099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sz="2800" dirty="0" smtClean="0"/>
              <a:t>Overview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632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7750" y="67056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0025" y="919163"/>
            <a:ext cx="8842375" cy="4948237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Nov 2014 – Jun 2015: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Revised and updated all the NIRISS CARs (prime).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Benefit: firmed up the operations (missing OSS scripts </a:t>
            </a:r>
            <a:r>
              <a:rPr lang="en-US" sz="2000" dirty="0" smtClean="0">
                <a:sym typeface="Wingdings"/>
              </a:rPr>
              <a:t> APT</a:t>
            </a:r>
            <a:r>
              <a:rPr lang="en-US" sz="2000" dirty="0" smtClean="0"/>
              <a:t>, location of subarrays and science pixels, missing mnemonics and FITS header keywords for health/status </a:t>
            </a:r>
            <a:r>
              <a:rPr lang="en-US" sz="2000" dirty="0" smtClean="0">
                <a:sym typeface="Wingdings"/>
              </a:rPr>
              <a:t> </a:t>
            </a:r>
            <a:r>
              <a:rPr lang="en-US" sz="2000" dirty="0" err="1" smtClean="0">
                <a:sym typeface="Wingdings"/>
              </a:rPr>
              <a:t>FITSWriter</a:t>
            </a:r>
            <a:r>
              <a:rPr lang="en-US" sz="2000" dirty="0" smtClean="0"/>
              <a:t>, etc…)</a:t>
            </a:r>
          </a:p>
          <a:p>
            <a:pPr marL="457200" indent="-457200">
              <a:buAutoNum type="arabicPeriod"/>
            </a:pPr>
            <a:r>
              <a:rPr lang="en-US" sz="2000" dirty="0"/>
              <a:t>Presented the CARs for adjudication </a:t>
            </a:r>
            <a:r>
              <a:rPr lang="en-US" sz="2000" dirty="0" smtClean="0"/>
              <a:t>to NGAS, STScI, and ISIM </a:t>
            </a:r>
            <a:r>
              <a:rPr lang="en-US" sz="2000" dirty="0"/>
              <a:t>at the CTLWG meetings</a:t>
            </a:r>
            <a:r>
              <a:rPr lang="en-US" sz="2000" dirty="0" smtClean="0"/>
              <a:t>.</a:t>
            </a: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 smtClean="0"/>
              <a:t>Reviewed </a:t>
            </a:r>
            <a:r>
              <a:rPr lang="en-US" sz="2000" dirty="0"/>
              <a:t>several JWST OTE CARs that pertain to NIRISS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Provided </a:t>
            </a:r>
            <a:r>
              <a:rPr lang="en-US" sz="2000" dirty="0"/>
              <a:t>monthly status updates of NIRISS to the CTLWG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Presented </a:t>
            </a:r>
            <a:r>
              <a:rPr lang="en-US" sz="2000" dirty="0"/>
              <a:t>the status of the NIRISS CARs at the WFSCOWG </a:t>
            </a:r>
            <a:r>
              <a:rPr lang="en-US" sz="2000" dirty="0" smtClean="0"/>
              <a:t>meetings.</a:t>
            </a:r>
          </a:p>
          <a:p>
            <a:pPr marL="457200" indent="-457200">
              <a:buAutoNum type="arabicPeriod"/>
            </a:pPr>
            <a:r>
              <a:rPr lang="en-US" sz="2000" dirty="0"/>
              <a:t>C</a:t>
            </a:r>
            <a:r>
              <a:rPr lang="en-US" sz="2000" dirty="0" smtClean="0"/>
              <a:t>ross</a:t>
            </a:r>
            <a:r>
              <a:rPr lang="en-US" sz="2000" dirty="0"/>
              <a:t>-SI commissioning </a:t>
            </a:r>
            <a:r>
              <a:rPr lang="en-US" sz="2000" dirty="0" smtClean="0"/>
              <a:t>team leads meetings at STScI. </a:t>
            </a:r>
            <a:endParaRPr lang="en-US" sz="2000" dirty="0"/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400550" y="3937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3152775" y="93663"/>
            <a:ext cx="2759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Ø"/>
              <a:defRPr sz="24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rgbClr val="000099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>
                <a:solidFill>
                  <a:srgbClr val="000099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sz="2800" dirty="0" smtClean="0"/>
              <a:t>Schedule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9850" y="5492750"/>
            <a:ext cx="91361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90"/>
                </a:solidFill>
              </a:rPr>
              <a:t>Note: possible NIRISS in parallel (rules and constraints not yet defined, usefulness, overlaps, mechanism usage</a:t>
            </a:r>
            <a:r>
              <a:rPr lang="en-US" dirty="0" smtClean="0">
                <a:solidFill>
                  <a:srgbClr val="000090"/>
                </a:solidFill>
              </a:rPr>
              <a:t>)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84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7750" y="67056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50" y="849313"/>
            <a:ext cx="9016999" cy="5392737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Summer/Fall 2015: Timeline updates (Welsh/Biagetti)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Oct 28: Review of the new NIRISS timeline (flow and dependencies) with NGAS and STScI</a:t>
            </a:r>
          </a:p>
          <a:p>
            <a:pPr>
              <a:buFont typeface="Wingdings" charset="2"/>
              <a:buChar char="Ø"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Nov 10: Adjudication of the ISIM Engineering CARs at the CTLWG</a:t>
            </a:r>
          </a:p>
          <a:p>
            <a:pPr>
              <a:buFont typeface="Wingdings" charset="2"/>
              <a:buChar char="Ø"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Nov 16: Release of the new official timeline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400550" y="3937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3038475" y="125413"/>
            <a:ext cx="2759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Ø"/>
              <a:defRPr sz="24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rgbClr val="000099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>
                <a:solidFill>
                  <a:srgbClr val="000099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sz="2800" dirty="0" smtClean="0"/>
              <a:t>Schedule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24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7750" y="67056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50" y="849313"/>
            <a:ext cx="9016999" cy="5392737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/>
              <a:t>May 2016 (L-30 months): </a:t>
            </a:r>
            <a:endParaRPr lang="en-US" dirty="0" smtClean="0"/>
          </a:p>
          <a:p>
            <a:pPr marL="457200" indent="-457200">
              <a:buFont typeface="Wingdings" charset="0"/>
              <a:buAutoNum type="arabicPeriod"/>
            </a:pPr>
            <a:r>
              <a:rPr lang="en-US" dirty="0" smtClean="0"/>
              <a:t>Start of proposal submissions with APT: </a:t>
            </a:r>
            <a:r>
              <a:rPr lang="en-US" dirty="0"/>
              <a:t>complete on-orbit programs (filters, exposures, dithers, </a:t>
            </a:r>
            <a:r>
              <a:rPr lang="en-US" dirty="0" smtClean="0"/>
              <a:t>targets)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Wingdings" charset="0"/>
              <a:buAutoNum type="arabicPeriod"/>
            </a:pPr>
            <a:r>
              <a:rPr lang="en-US" dirty="0"/>
              <a:t>Undergo internal STScI review (PIT = Proposal Implementation Team</a:t>
            </a:r>
            <a:r>
              <a:rPr lang="en-US" dirty="0" smtClean="0"/>
              <a:t>) (iterate with schedulers, etc…)</a:t>
            </a:r>
            <a:endParaRPr lang="en-US" sz="1800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/>
              <a:t>Launch is Oct 1, 2018 and 6-month campaign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NIRISS</a:t>
            </a:r>
            <a:r>
              <a:rPr lang="en-US" dirty="0"/>
              <a:t>/FGS </a:t>
            </a:r>
            <a:r>
              <a:rPr lang="en-US" dirty="0" smtClean="0"/>
              <a:t>= </a:t>
            </a:r>
            <a:r>
              <a:rPr lang="en-US" dirty="0"/>
              <a:t>80K on Day 42 and 43K on Day </a:t>
            </a:r>
            <a:r>
              <a:rPr lang="en-US" dirty="0" smtClean="0"/>
              <a:t>57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NIRCam        = </a:t>
            </a:r>
            <a:r>
              <a:rPr lang="en-US" dirty="0"/>
              <a:t>80K on Day 40 and 39K on Day </a:t>
            </a:r>
            <a:r>
              <a:rPr lang="en-US" dirty="0" smtClean="0"/>
              <a:t>52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NIRSpec       = </a:t>
            </a:r>
            <a:r>
              <a:rPr lang="en-US" dirty="0"/>
              <a:t>80K on Day 37.2 and 39K on Day </a:t>
            </a:r>
            <a:r>
              <a:rPr lang="en-US" dirty="0" smtClean="0"/>
              <a:t>52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charset="2"/>
              <a:buChar char="Ø"/>
            </a:pPr>
            <a:endParaRPr lang="en-US" dirty="0"/>
          </a:p>
          <a:p>
            <a:pPr>
              <a:buFont typeface="Wingdings" charset="2"/>
              <a:buChar char="Ø"/>
            </a:pP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400550" y="3937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3038475" y="125413"/>
            <a:ext cx="2759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Ø"/>
              <a:defRPr sz="24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rgbClr val="000099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>
                <a:solidFill>
                  <a:srgbClr val="000099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sz="2800" dirty="0" smtClean="0"/>
              <a:t>Schedule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939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7750" y="67056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50" y="849313"/>
            <a:ext cx="9016999" cy="5392737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Three groups of CARs:</a:t>
            </a:r>
          </a:p>
          <a:p>
            <a:pPr marL="640080" indent="-457200">
              <a:buAutoNum type="arabicPeriod"/>
            </a:pPr>
            <a:r>
              <a:rPr lang="en-US" dirty="0" smtClean="0"/>
              <a:t>ISIM CARs: path to power-on of the SIs (22 but ~9 for NIRISS): IRSU, ICDH, ICE, FPE, etc…</a:t>
            </a:r>
          </a:p>
          <a:p>
            <a:pPr marL="640080" indent="-457200">
              <a:buAutoNum type="arabicPeriod"/>
            </a:pPr>
            <a:r>
              <a:rPr lang="en-US" dirty="0" smtClean="0">
                <a:solidFill>
                  <a:srgbClr val="000090"/>
                </a:solidFill>
              </a:rPr>
              <a:t>NIRISS CARs: verify/characterize the modes and update reference files (22) (“Engineering” and “Science” CARs)</a:t>
            </a:r>
          </a:p>
          <a:p>
            <a:pPr marL="640080" indent="-457200">
              <a:buAutoNum type="arabicPeriod"/>
            </a:pPr>
            <a:r>
              <a:rPr lang="en-US" dirty="0" smtClean="0"/>
              <a:t>OTE CARs: telescope alignment/phasing (WFSCOWG)</a:t>
            </a:r>
          </a:p>
          <a:p>
            <a:pPr marL="64008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High-level </a:t>
            </a:r>
            <a:r>
              <a:rPr lang="en-US" dirty="0"/>
              <a:t>f</a:t>
            </a:r>
            <a:r>
              <a:rPr lang="en-US" dirty="0" smtClean="0"/>
              <a:t>low after launch: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dirty="0" smtClean="0"/>
              <a:t>    ISIM CARs 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   NIRISS Engineering CARs (1, 2, 24, 4, 5)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   OTE CARs 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           NIRISS Science CARs (7, 8, 9, 10, 12, 13, etc…)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400550" y="3937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3038475" y="125413"/>
            <a:ext cx="2759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Ø"/>
              <a:defRPr sz="24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rgbClr val="000099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>
                <a:solidFill>
                  <a:srgbClr val="000099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sz="2800" dirty="0" smtClean="0"/>
              <a:t>CARs/Timeline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916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7750" y="67056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50" y="849313"/>
            <a:ext cx="9016999" cy="5392737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Targets: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Need targets for several activities: focus, flux standards, wavelength calibrators, NRM binaries, etc…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Some already known, e.g., crowded LMC astrometric field, primary and secondary flux standards.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Need multiple targets in each class for more flexibility in scheduling and availability in the timeline.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When possible, use same targets as other SIs for cross-SI calibration and schedulability, e.g., NIRCAM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When possible, same target for multiple NIRISS CARs, e.g., trending, …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Mechanism usage:   PW: 26%   FW: 78%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APT readiness for all NIRISS modes (calibration, externals)</a:t>
            </a:r>
          </a:p>
          <a:p>
            <a:pPr marL="0" indent="0">
              <a:buNone/>
            </a:pPr>
            <a:endParaRPr lang="en-US" dirty="0" smtClean="0"/>
          </a:p>
          <a:p>
            <a:pPr marL="640080" indent="0">
              <a:buNone/>
            </a:pP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400550" y="3937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2276475" y="150813"/>
            <a:ext cx="5102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Ø"/>
              <a:defRPr sz="24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rgbClr val="000099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>
                <a:solidFill>
                  <a:srgbClr val="000099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00099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sz="2800" dirty="0" smtClean="0"/>
              <a:t>NIRISS CARs To-do/Issues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155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3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3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Settings\svwb\Application Data\Microsoft\Templates\STScILite Template.pot</Template>
  <TotalTime>13004</TotalTime>
  <Words>622</Words>
  <Application>Microsoft Macintosh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STScI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Issues for the FGS-TFI</dc:title>
  <dc:subject>Presentation to FGS Science Team, March2006</dc:subject>
  <dc:creator>Alex Fullerton</dc:creator>
  <cp:keywords/>
  <dc:description/>
  <cp:lastModifiedBy>Space Telescope Science Institute</cp:lastModifiedBy>
  <cp:revision>901</cp:revision>
  <cp:lastPrinted>2015-10-19T15:20:04Z</cp:lastPrinted>
  <dcterms:created xsi:type="dcterms:W3CDTF">2011-09-14T14:15:45Z</dcterms:created>
  <dcterms:modified xsi:type="dcterms:W3CDTF">2015-10-19T15:39:02Z</dcterms:modified>
  <cp:category/>
</cp:coreProperties>
</file>